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Epilogue" panose="020B0604020202020204" charset="0"/>
      <p:regular r:id="rId13"/>
    </p:embeddedFont>
    <p:embeddedFont>
      <p:font typeface="Fraunces Medium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826" autoAdjust="0"/>
  </p:normalViewPr>
  <p:slideViewPr>
    <p:cSldViewPr snapToGrid="0" snapToObjects="1">
      <p:cViewPr varScale="1">
        <p:scale>
          <a:sx n="87" d="100"/>
          <a:sy n="87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-98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46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“Good morning everyone,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today I will present our research on</a:t>
            </a:r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Explainable Machine Learning for Governance-Driven Enterprise Risk Management.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focuses on improving enterprise risk prediction using explainable AI techniques for better governance and decision-making.”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“To conclude,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proposed an explainable machine learning framework combining:</a:t>
            </a: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Botfip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-LLM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ESCO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DRQL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framework provides: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prediction accuracy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early risk detection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Interpretable insights for governance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outperforms traditional and deep learning models and is suitable for: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systems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Lending platforms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FinTech applications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“Enterprise Risk Management, or ERM, plays a critical role in ensuring organizational stability and reducing financial and operational risks.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traditional ERM approaches rely on fixed indicators and manual analysis, which limits their ability to detect complex and temporal patterns.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address this, we propose a framework called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Botfip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-LLM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integrates: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Language Models for data alignment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ESCO for feature selection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DRQL for risk prediction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framework provides both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predictive accuracy and interpretability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making it suitable for governance-based decision-making.”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main issue with traditional ERM systems is that they use linear models and static indicators.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systems fail to capture: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 and non-linear risk patterns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Temporal dependencies in financial data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challenges include: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Heterogeneous data sources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Missing values and class imbalance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explainability in machine learning models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there is a strong need for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real-time, explainable, and data-driven ERM system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objectives of this research are: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develop a governance-driven ERM framework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align heterogeneous financial, demographic, and behavioral data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improve prediction accuracy using optimization techniques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capture temporal dependencies in enterprise data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to provide interpretable insights for decision-making”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“We used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Risk Assessment Dataset from Kaggle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dataset contains: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10,000 records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20 features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features include: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data such as age and employment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data such as income and debt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 metrics like credit score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Behavioral data like payment history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preprocessing: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Missing values were handled using median and mode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SMOTE was used to handle class imbalance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was split into 80% training and 20% testing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ensures reliable and balanced data for modeling.”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“Our proposed framework consists of four major components: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data preprocessing is performed.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Botfip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-LLM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aligns heterogeneous data using knowledge distillation from large language models.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ESCO algorithm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selects the most relevant features, reducing redundancy and improving efficiency.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DRQL model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predicts enterprise risk by capturing time-dependent patterns.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system outputs: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scores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warning signals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outputs help stakeholders make informed governance decisions.”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experiments were conducted using: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 3.10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TensorFlow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PyTorch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Hardware: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 Xeon CPU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 GB RAM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NVIDIA RTX 3090 GPU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evaluated performance using: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Accuracy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Recall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detection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AUC-ROC”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results show that our model performs significantly better than existing methods.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Accuracy achieved is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0.941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Recall is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0.911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detection score is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0.902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resilience is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0.914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AUC-ROC is around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0.945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 to baseline models: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Accuracy improved by up to 9.2%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Recall improved significantly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features identified include: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Debt-to-equity ratio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Operating cash flow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results demonstrate both high performance and interpretability.”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05442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Explainable Machine Learning for Governance-Driven Enterprise Risk Management (ERM)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81214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Md Maksudul Amin · Anand Kumar Vedantham · Didarul Alam · Anokh Kishore</a:t>
            </a:r>
            <a:endParaRPr lang="en-US" sz="1750" dirty="0"/>
          </a:p>
        </p:txBody>
      </p:sp>
      <p:pic>
        <p:nvPicPr>
          <p:cNvPr id="5" name="Picture 4" descr="The image features the logo of IEEE-CSNT 2026, an international conference on Communication Systems and Network Technologies, scheduled from April 7 to 9, 2026.&#10;&#10;AI-generated content may be incorrect.">
            <a:extLst>
              <a:ext uri="{FF2B5EF4-FFF2-40B4-BE49-F238E27FC236}">
                <a16:creationId xmlns:a16="http://schemas.microsoft.com/office/drawing/2014/main" id="{F9EB1201-3B1A-099E-FC4C-401EC1A0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85" y="127436"/>
            <a:ext cx="12729029" cy="2049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6013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Conclusion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10907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The </a:t>
            </a: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Botfip-LLM + ESCO + DRQL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framework advances enterprise risk management by delivering high predictive accuracy, robust early detection, and governance-aligned explainability.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316843"/>
            <a:ext cx="29550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Framework Strengths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3897987"/>
            <a:ext cx="6244709" cy="1247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State-of-the-art accuracy (AUC-ROC: 0.945)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Interpretable insights for regulatory compliance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Real-time temporal modelling via DRQL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316843"/>
            <a:ext cx="28527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Application Domains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3897987"/>
            <a:ext cx="6244709" cy="1247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Lending and credit risk systems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Investment portfolio analysis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FinTech risk governance platforms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93790" y="5479733"/>
            <a:ext cx="13042821" cy="1689616"/>
          </a:xfrm>
          <a:prstGeom prst="roundRect">
            <a:avLst>
              <a:gd name="adj" fmla="val 5638"/>
            </a:avLst>
          </a:prstGeom>
          <a:solidFill>
            <a:srgbClr val="181E3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5808583"/>
            <a:ext cx="283488" cy="22681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530906" y="5763220"/>
            <a:ext cx="1207889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References (IEEE):</a:t>
            </a:r>
            <a:r>
              <a:rPr lang="en-US" sz="1750" dirty="0">
                <a:solidFill>
                  <a:srgbClr val="FFFFF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[1] Tan &amp; Lee, J. Accounting &amp; Org. Change, 2021. [2] Ahmad et al., Procedia SBS, vol. 164, 2014. [3] Khan et al., Management Decision, vol. 54, 2016. [4] Han &amp; Laing, Int. Rev. Econ. Finance, vol. 103, 2025. [5] Chen, Discover AI, vol. 5, 2025.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32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Overview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93790" y="175831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Abstract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93790" y="280725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Enterprise Risk Management (ERM) is critical for organisational stability, yet traditional approaches rely on fixed indicators and manual analysis — failing to capture temporal and complex non-linear patterns in financial data.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3788212"/>
            <a:ext cx="4196358" cy="3128129"/>
          </a:xfrm>
          <a:prstGeom prst="roundRect">
            <a:avLst>
              <a:gd name="adj" fmla="val 3046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28224" y="40226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The Problem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028224" y="4513064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Static, rule-based ERM methods lack adaptability and explainability in dynamic risk environments.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16962" y="3788212"/>
            <a:ext cx="4196358" cy="3128129"/>
          </a:xfrm>
          <a:prstGeom prst="roundRect">
            <a:avLst>
              <a:gd name="adj" fmla="val 3046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451396" y="4022646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Proposed Model: Botfip-LLM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451396" y="4867394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Integrates </a:t>
            </a: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ESCO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(Enhanced Swarm Coyote Optimisation) and </a:t>
            </a: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DRQL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(Deep Recurrent Q-Learning) for accurate, interpretable risk prediction.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40133" y="3788212"/>
            <a:ext cx="4196358" cy="3128129"/>
          </a:xfrm>
          <a:prstGeom prst="roundRect">
            <a:avLst>
              <a:gd name="adj" fmla="val 3046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874568" y="40226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Key Outcome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9874568" y="4513064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Delivers governance-aligned, real-time risk scores with explainable insights for enterprise decision-making.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5067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Problem Statement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26425"/>
            <a:ext cx="41936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Limitations of Traditional ERM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07569"/>
            <a:ext cx="6244709" cy="1247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Rely on linear models and fixed risk indicators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Cannot handle dynamic, non-linear risk relationships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Manual analysis fails at scale and speed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28264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Core Challenges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3407569"/>
            <a:ext cx="6244709" cy="16102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Heterogeneous financial, demographic, and behavioural data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Missing values and class imbalance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Lack of explainability in ML-based models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93790" y="5352217"/>
            <a:ext cx="13042821" cy="1326713"/>
          </a:xfrm>
          <a:prstGeom prst="roundRect">
            <a:avLst>
              <a:gd name="adj" fmla="val 7181"/>
            </a:avLst>
          </a:prstGeom>
          <a:solidFill>
            <a:srgbClr val="181E3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5681067"/>
            <a:ext cx="283488" cy="22681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530906" y="5635704"/>
            <a:ext cx="120788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Research Gap:</a:t>
            </a:r>
            <a:r>
              <a:rPr lang="en-US" sz="1750" dirty="0">
                <a:solidFill>
                  <a:srgbClr val="FFFFF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There is a pressing need for a real-time, explainable risk prediction system aligned with enterprise governance requirements.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801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Research Objectives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93790" y="1425178"/>
            <a:ext cx="98138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What This Study Sets Out to Achieve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93790" y="2474119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01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2829163"/>
            <a:ext cx="4196358" cy="30480"/>
          </a:xfrm>
          <a:prstGeom prst="rect">
            <a:avLst/>
          </a:prstGeom>
          <a:solidFill>
            <a:srgbClr val="8C98C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93790" y="3003471"/>
            <a:ext cx="419635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Governance-Driven Framework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93790" y="3848219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Develop an ERM framework explicitly aligned with enterprise governance principles.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216962" y="2474119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02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216962" y="2829163"/>
            <a:ext cx="4196358" cy="30480"/>
          </a:xfrm>
          <a:prstGeom prst="rect">
            <a:avLst/>
          </a:prstGeom>
          <a:solidFill>
            <a:srgbClr val="8C98C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216962" y="3003471"/>
            <a:ext cx="419635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Heterogeneous Data Alignment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216962" y="3848219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Leverage large language models (LLM) to unify disparate financial and behavioural data sources.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9640133" y="2474119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03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9640133" y="2829163"/>
            <a:ext cx="4196358" cy="30480"/>
          </a:xfrm>
          <a:prstGeom prst="rect">
            <a:avLst/>
          </a:prstGeom>
          <a:solidFill>
            <a:srgbClr val="8C98C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9640133" y="30034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Predictive Accuracy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9640133" y="3493889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Boost accuracy through swarm-based feature optimisation using ESCO.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93790" y="5333762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04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93790" y="5688806"/>
            <a:ext cx="6407944" cy="30480"/>
          </a:xfrm>
          <a:prstGeom prst="rect">
            <a:avLst/>
          </a:prstGeom>
          <a:solidFill>
            <a:srgbClr val="8C98C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793790" y="58631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Temporal Modelling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793790" y="6353532"/>
            <a:ext cx="640794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Capture sequential dependencies in time-series financial data via DRQL.</a:t>
            </a:r>
            <a:endParaRPr lang="en-US" sz="1750" dirty="0"/>
          </a:p>
        </p:txBody>
      </p:sp>
      <p:sp>
        <p:nvSpPr>
          <p:cNvPr id="20" name="Text 18"/>
          <p:cNvSpPr/>
          <p:nvPr/>
        </p:nvSpPr>
        <p:spPr>
          <a:xfrm>
            <a:off x="7428548" y="5333762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05</a:t>
            </a:r>
            <a:endParaRPr lang="en-US" sz="1750" dirty="0"/>
          </a:p>
        </p:txBody>
      </p:sp>
      <p:sp>
        <p:nvSpPr>
          <p:cNvPr id="21" name="Shape 19"/>
          <p:cNvSpPr/>
          <p:nvPr/>
        </p:nvSpPr>
        <p:spPr>
          <a:xfrm>
            <a:off x="7428548" y="5688806"/>
            <a:ext cx="6407944" cy="30480"/>
          </a:xfrm>
          <a:prstGeom prst="rect">
            <a:avLst/>
          </a:prstGeom>
          <a:solidFill>
            <a:srgbClr val="8C98C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7428548" y="58631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Explainability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7428548" y="6353532"/>
            <a:ext cx="640794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Provide interpretable risk insights that support transparent governance decision-making.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4013" y="767834"/>
            <a:ext cx="2407325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Data</a:t>
            </a:r>
            <a:endParaRPr lang="en-US" sz="1850" dirty="0"/>
          </a:p>
        </p:txBody>
      </p:sp>
      <p:sp>
        <p:nvSpPr>
          <p:cNvPr id="3" name="Text 1"/>
          <p:cNvSpPr/>
          <p:nvPr/>
        </p:nvSpPr>
        <p:spPr>
          <a:xfrm>
            <a:off x="674013" y="1134070"/>
            <a:ext cx="5626775" cy="601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Dataset &amp; Preprocessing</a:t>
            </a:r>
            <a:endParaRPr lang="en-US" sz="3750" dirty="0"/>
          </a:p>
        </p:txBody>
      </p:sp>
      <p:sp>
        <p:nvSpPr>
          <p:cNvPr id="4" name="Text 2"/>
          <p:cNvSpPr/>
          <p:nvPr/>
        </p:nvSpPr>
        <p:spPr>
          <a:xfrm>
            <a:off x="674013" y="1801297"/>
            <a:ext cx="4982766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Financial Risk Assessment Dataset (Kaggle)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674013" y="2443639"/>
            <a:ext cx="4291251" cy="635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50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10K+</a:t>
            </a:r>
            <a:endParaRPr lang="en-US" sz="5000" dirty="0"/>
          </a:p>
        </p:txBody>
      </p:sp>
      <p:sp>
        <p:nvSpPr>
          <p:cNvPr id="6" name="Text 4"/>
          <p:cNvSpPr/>
          <p:nvPr/>
        </p:nvSpPr>
        <p:spPr>
          <a:xfrm>
            <a:off x="1615916" y="3297912"/>
            <a:ext cx="2407325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Records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5169575" y="2443639"/>
            <a:ext cx="4291251" cy="635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50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20+</a:t>
            </a:r>
            <a:endParaRPr lang="en-US" sz="5000" dirty="0"/>
          </a:p>
        </p:txBody>
      </p:sp>
      <p:sp>
        <p:nvSpPr>
          <p:cNvPr id="8" name="Text 6"/>
          <p:cNvSpPr/>
          <p:nvPr/>
        </p:nvSpPr>
        <p:spPr>
          <a:xfrm>
            <a:off x="6111478" y="3297912"/>
            <a:ext cx="2407325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Features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9665137" y="2443639"/>
            <a:ext cx="4291251" cy="635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50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80/20</a:t>
            </a:r>
            <a:endParaRPr lang="en-US" sz="5000" dirty="0"/>
          </a:p>
        </p:txBody>
      </p:sp>
      <p:sp>
        <p:nvSpPr>
          <p:cNvPr id="10" name="Text 8"/>
          <p:cNvSpPr/>
          <p:nvPr/>
        </p:nvSpPr>
        <p:spPr>
          <a:xfrm>
            <a:off x="10607040" y="3297912"/>
            <a:ext cx="2407325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Train/Test Split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674013" y="3844052"/>
            <a:ext cx="2407325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Feature Categories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674013" y="4390192"/>
            <a:ext cx="13282374" cy="1311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Demographics:</a:t>
            </a:r>
            <a:r>
              <a:rPr lang="en-US" sz="15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Age, Education, Employment status</a:t>
            </a:r>
            <a:endParaRPr lang="en-US" sz="1500" dirty="0"/>
          </a:p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Income/Expense:</a:t>
            </a:r>
            <a:r>
              <a:rPr lang="en-US" sz="15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Income levels, Debt ratios</a:t>
            </a:r>
            <a:endParaRPr lang="en-US" sz="1500" dirty="0"/>
          </a:p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Credit Metrics:</a:t>
            </a:r>
            <a:r>
              <a:rPr lang="en-US" sz="15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Credit score, Loan history</a:t>
            </a:r>
            <a:endParaRPr lang="en-US" sz="1500" dirty="0"/>
          </a:p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Behavioural:</a:t>
            </a:r>
            <a:r>
              <a:rPr lang="en-US" sz="15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Default history, Account activity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674013" y="5946577"/>
            <a:ext cx="2407325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Preprocessing Steps</a:t>
            </a:r>
            <a:endParaRPr lang="en-US" sz="1850" dirty="0"/>
          </a:p>
        </p:txBody>
      </p:sp>
      <p:sp>
        <p:nvSpPr>
          <p:cNvPr id="14" name="Text 12"/>
          <p:cNvSpPr/>
          <p:nvPr/>
        </p:nvSpPr>
        <p:spPr>
          <a:xfrm>
            <a:off x="674013" y="6492716"/>
            <a:ext cx="13282374" cy="969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Median imputation for numerical missing values</a:t>
            </a:r>
            <a:endParaRPr lang="en-US" sz="1500" dirty="0"/>
          </a:p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Mode imputation for categorical missing values</a:t>
            </a:r>
            <a:endParaRPr lang="en-US" sz="1500" dirty="0"/>
          </a:p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SMOTE applied to address class imbalance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63804" y="461129"/>
            <a:ext cx="1975009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Architecture</a:t>
            </a:r>
            <a:endParaRPr lang="en-US" sz="1550" dirty="0"/>
          </a:p>
        </p:txBody>
      </p:sp>
      <p:sp>
        <p:nvSpPr>
          <p:cNvPr id="3" name="Text 1"/>
          <p:cNvSpPr/>
          <p:nvPr/>
        </p:nvSpPr>
        <p:spPr>
          <a:xfrm>
            <a:off x="1863804" y="751880"/>
            <a:ext cx="4082058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Proposed Framework</a:t>
            </a:r>
            <a:endParaRPr lang="en-US" sz="31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245" y="1410653"/>
            <a:ext cx="8423672" cy="580501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314267" y="5022737"/>
            <a:ext cx="2301936" cy="306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Preprocess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7355" y="3543931"/>
            <a:ext cx="545119" cy="5451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844" y="2585033"/>
            <a:ext cx="2376719" cy="306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Botfip-LLM</a:t>
            </a:r>
            <a:endParaRPr lang="en-US" sz="19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20442" y="3876284"/>
            <a:ext cx="545119" cy="54511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871339" y="5736673"/>
            <a:ext cx="2301936" cy="306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ESCO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43700" y="4208636"/>
            <a:ext cx="545119" cy="54511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914684" y="3226740"/>
            <a:ext cx="2301936" cy="306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DRQL</a:t>
            </a:r>
            <a:endParaRPr lang="en-US" sz="190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77685" y="4565519"/>
            <a:ext cx="545118" cy="545119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1863804" y="7339489"/>
            <a:ext cx="10902672" cy="428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The Botfip-LLM backbone unifies heterogeneous inputs before ESCO selects the most discriminative features. DRQL then models sequential dependencies to generate calibrated risk scores and actionable early warning signals.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2236" y="755094"/>
            <a:ext cx="2651165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Methodology</a:t>
            </a:r>
            <a:endParaRPr lang="en-US" sz="2050" dirty="0"/>
          </a:p>
        </p:txBody>
      </p:sp>
      <p:sp>
        <p:nvSpPr>
          <p:cNvPr id="4" name="Text 1"/>
          <p:cNvSpPr/>
          <p:nvPr/>
        </p:nvSpPr>
        <p:spPr>
          <a:xfrm>
            <a:off x="742236" y="1165741"/>
            <a:ext cx="5907167" cy="662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Step-by-Step Approach</a:t>
            </a:r>
            <a:endParaRPr lang="en-US" sz="41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36" y="2125980"/>
            <a:ext cx="1060490" cy="12725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00964" y="2338030"/>
            <a:ext cx="2651165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Step 1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2000964" y="2788325"/>
            <a:ext cx="6400800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Data Preprocessing: cleaning, normalisation, and encoding</a:t>
            </a:r>
            <a:endParaRPr lang="en-US" sz="16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36" y="3398520"/>
            <a:ext cx="1060490" cy="12725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000964" y="3610570"/>
            <a:ext cx="2651165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Step 2</a:t>
            </a:r>
            <a:endParaRPr lang="en-US" sz="2050" dirty="0"/>
          </a:p>
        </p:txBody>
      </p:sp>
      <p:sp>
        <p:nvSpPr>
          <p:cNvPr id="10" name="Text 5"/>
          <p:cNvSpPr/>
          <p:nvPr/>
        </p:nvSpPr>
        <p:spPr>
          <a:xfrm>
            <a:off x="2000964" y="4060865"/>
            <a:ext cx="6400800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Data alignment via </a:t>
            </a:r>
            <a:r>
              <a:rPr lang="en-US" sz="16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Botfip-LLM</a:t>
            </a: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knowledge distillation</a:t>
            </a:r>
            <a:endParaRPr lang="en-US" sz="16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36" y="4671060"/>
            <a:ext cx="1060490" cy="12725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000964" y="4883110"/>
            <a:ext cx="2651165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Step 3</a:t>
            </a:r>
            <a:endParaRPr lang="en-US" sz="2050" dirty="0"/>
          </a:p>
        </p:txBody>
      </p:sp>
      <p:sp>
        <p:nvSpPr>
          <p:cNvPr id="13" name="Text 7"/>
          <p:cNvSpPr/>
          <p:nvPr/>
        </p:nvSpPr>
        <p:spPr>
          <a:xfrm>
            <a:off x="2000964" y="5333405"/>
            <a:ext cx="6400800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Optimal feature selection using the </a:t>
            </a:r>
            <a:r>
              <a:rPr lang="en-US" sz="16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ESCO</a:t>
            </a: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algorithm</a:t>
            </a:r>
            <a:endParaRPr lang="en-US" sz="16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236" y="5943600"/>
            <a:ext cx="1060490" cy="1530906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2000964" y="6155650"/>
            <a:ext cx="2651165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Step 4</a:t>
            </a:r>
            <a:endParaRPr lang="en-US" sz="2050" dirty="0"/>
          </a:p>
        </p:txBody>
      </p:sp>
      <p:sp>
        <p:nvSpPr>
          <p:cNvPr id="16" name="Text 9"/>
          <p:cNvSpPr/>
          <p:nvPr/>
        </p:nvSpPr>
        <p:spPr>
          <a:xfrm>
            <a:off x="2000964" y="6605945"/>
            <a:ext cx="6400800" cy="656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DRQL</a:t>
            </a: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captures sequential dependencies; outputs risk probabilities and severity levels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8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Experimental Setup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93790" y="1423273"/>
            <a:ext cx="80930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Implementation Environment</a:t>
            </a:r>
            <a:endParaRPr lang="en-US" sz="4450" dirty="0"/>
          </a:p>
        </p:txBody>
      </p:sp>
      <p:sp>
        <p:nvSpPr>
          <p:cNvPr id="4" name="Shape 2"/>
          <p:cNvSpPr/>
          <p:nvPr/>
        </p:nvSpPr>
        <p:spPr>
          <a:xfrm>
            <a:off x="793790" y="2727365"/>
            <a:ext cx="3008948" cy="2705933"/>
          </a:xfrm>
          <a:prstGeom prst="roundRect">
            <a:avLst>
              <a:gd name="adj" fmla="val 3521"/>
            </a:avLst>
          </a:prstGeom>
          <a:solidFill>
            <a:srgbClr val="080E26"/>
          </a:solidFill>
          <a:ln w="3048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051084" y="2984659"/>
            <a:ext cx="24943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Software Stack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51084" y="3565803"/>
            <a:ext cx="2494359" cy="1168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Python 3.10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TensorFlow &amp; PyTorch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4029551" y="2727365"/>
            <a:ext cx="3008948" cy="2705933"/>
          </a:xfrm>
          <a:prstGeom prst="roundRect">
            <a:avLst>
              <a:gd name="adj" fmla="val 3521"/>
            </a:avLst>
          </a:prstGeom>
          <a:solidFill>
            <a:srgbClr val="080E26"/>
          </a:solidFill>
          <a:ln w="3048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286845" y="2984659"/>
            <a:ext cx="24943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Hardware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4286845" y="3565803"/>
            <a:ext cx="2494359" cy="16102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Intel Xeon CPU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64 GB RAM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NVIDIA RTX 3090 GPU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26990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Evaluation Metrics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7599521" y="3308509"/>
            <a:ext cx="3008948" cy="1730454"/>
          </a:xfrm>
          <a:prstGeom prst="roundRect">
            <a:avLst>
              <a:gd name="adj" fmla="val 5505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7833955" y="354294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8C98C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1122" y="3729990"/>
            <a:ext cx="306110" cy="306110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7833955" y="4450199"/>
            <a:ext cx="25400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Accuracy</a:t>
            </a:r>
            <a:endParaRPr lang="en-US" sz="2200" dirty="0"/>
          </a:p>
        </p:txBody>
      </p:sp>
      <p:sp>
        <p:nvSpPr>
          <p:cNvPr id="15" name="Shape 12"/>
          <p:cNvSpPr/>
          <p:nvPr/>
        </p:nvSpPr>
        <p:spPr>
          <a:xfrm>
            <a:off x="10835283" y="3308509"/>
            <a:ext cx="3008948" cy="1730454"/>
          </a:xfrm>
          <a:prstGeom prst="roundRect">
            <a:avLst>
              <a:gd name="adj" fmla="val 5505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11069717" y="354294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8C98C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56883" y="3729990"/>
            <a:ext cx="306110" cy="30611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11069717" y="4450199"/>
            <a:ext cx="25400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Recall</a:t>
            </a:r>
            <a:endParaRPr lang="en-US" sz="2200" dirty="0"/>
          </a:p>
        </p:txBody>
      </p:sp>
      <p:sp>
        <p:nvSpPr>
          <p:cNvPr id="19" name="Shape 15"/>
          <p:cNvSpPr/>
          <p:nvPr/>
        </p:nvSpPr>
        <p:spPr>
          <a:xfrm>
            <a:off x="7599521" y="5265777"/>
            <a:ext cx="3008948" cy="1730454"/>
          </a:xfrm>
          <a:prstGeom prst="roundRect">
            <a:avLst>
              <a:gd name="adj" fmla="val 5505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7833955" y="550021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8C98C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21122" y="5687258"/>
            <a:ext cx="306110" cy="306110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7833955" y="6407468"/>
            <a:ext cx="25400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Early Detection</a:t>
            </a:r>
            <a:endParaRPr lang="en-US" sz="2200" dirty="0"/>
          </a:p>
        </p:txBody>
      </p:sp>
      <p:sp>
        <p:nvSpPr>
          <p:cNvPr id="23" name="Shape 18"/>
          <p:cNvSpPr/>
          <p:nvPr/>
        </p:nvSpPr>
        <p:spPr>
          <a:xfrm>
            <a:off x="10835283" y="5265777"/>
            <a:ext cx="3008948" cy="1730454"/>
          </a:xfrm>
          <a:prstGeom prst="roundRect">
            <a:avLst>
              <a:gd name="adj" fmla="val 5505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9"/>
          <p:cNvSpPr/>
          <p:nvPr/>
        </p:nvSpPr>
        <p:spPr>
          <a:xfrm>
            <a:off x="11069717" y="550021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8C98C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56883" y="5687258"/>
            <a:ext cx="306110" cy="306110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11069717" y="6407468"/>
            <a:ext cx="25400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AUC-ROC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4499" y="525185"/>
            <a:ext cx="2377083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Results</a:t>
            </a:r>
            <a:endParaRPr lang="en-US" sz="1850" dirty="0"/>
          </a:p>
        </p:txBody>
      </p:sp>
      <p:sp>
        <p:nvSpPr>
          <p:cNvPr id="3" name="Text 1"/>
          <p:cNvSpPr/>
          <p:nvPr/>
        </p:nvSpPr>
        <p:spPr>
          <a:xfrm>
            <a:off x="754499" y="886063"/>
            <a:ext cx="8504039" cy="5942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Performance &amp; Comparative Analysis</a:t>
            </a:r>
            <a:endParaRPr lang="en-US" sz="37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99" y="1898690"/>
            <a:ext cx="6328767" cy="510254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29503" y="2435900"/>
            <a:ext cx="212050" cy="144780"/>
          </a:xfrm>
          <a:prstGeom prst="rect">
            <a:avLst/>
          </a:prstGeom>
          <a:noFill/>
          <a:ln/>
        </p:spPr>
        <p:txBody>
          <a:bodyPr wrap="square" lIns="30480" tIns="30480" rIns="30480" bIns="30480" rtlCol="0" anchor="t"/>
          <a:lstStyle/>
          <a:p>
            <a:pPr marL="0" indent="0" algn="l">
              <a:lnSpc>
                <a:spcPts val="650"/>
              </a:lnSpc>
              <a:buNone/>
            </a:pPr>
            <a:r>
              <a:rPr lang="en-US" sz="650" dirty="0">
                <a:solidFill>
                  <a:srgbClr val="FFFFFF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0.94</a:t>
            </a:r>
            <a:endParaRPr lang="en-US" sz="650" dirty="0"/>
          </a:p>
        </p:txBody>
      </p:sp>
      <p:sp>
        <p:nvSpPr>
          <p:cNvPr id="6" name="Text 3"/>
          <p:cNvSpPr/>
          <p:nvPr/>
        </p:nvSpPr>
        <p:spPr>
          <a:xfrm>
            <a:off x="6095608" y="3373160"/>
            <a:ext cx="212050" cy="144780"/>
          </a:xfrm>
          <a:prstGeom prst="rect">
            <a:avLst/>
          </a:prstGeom>
          <a:noFill/>
          <a:ln/>
        </p:spPr>
        <p:txBody>
          <a:bodyPr wrap="square" lIns="30480" tIns="30480" rIns="30480" bIns="30480" rtlCol="0" anchor="t"/>
          <a:lstStyle/>
          <a:p>
            <a:pPr marL="0" indent="0" algn="l">
              <a:lnSpc>
                <a:spcPts val="65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0.88</a:t>
            </a:r>
            <a:endParaRPr lang="en-US" sz="650" dirty="0"/>
          </a:p>
        </p:txBody>
      </p:sp>
      <p:sp>
        <p:nvSpPr>
          <p:cNvPr id="7" name="Text 4"/>
          <p:cNvSpPr/>
          <p:nvPr/>
        </p:nvSpPr>
        <p:spPr>
          <a:xfrm>
            <a:off x="6034073" y="4310420"/>
            <a:ext cx="212050" cy="144780"/>
          </a:xfrm>
          <a:prstGeom prst="rect">
            <a:avLst/>
          </a:prstGeom>
          <a:noFill/>
          <a:ln/>
        </p:spPr>
        <p:txBody>
          <a:bodyPr wrap="square" lIns="30480" tIns="30480" rIns="30480" bIns="30480" rtlCol="0" anchor="t"/>
          <a:lstStyle/>
          <a:p>
            <a:pPr marL="0" indent="0" algn="l">
              <a:lnSpc>
                <a:spcPts val="65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0.87</a:t>
            </a:r>
            <a:endParaRPr lang="en-US" sz="650" dirty="0"/>
          </a:p>
        </p:txBody>
      </p:sp>
      <p:sp>
        <p:nvSpPr>
          <p:cNvPr id="8" name="Text 5"/>
          <p:cNvSpPr/>
          <p:nvPr/>
        </p:nvSpPr>
        <p:spPr>
          <a:xfrm>
            <a:off x="5973101" y="5247680"/>
            <a:ext cx="212050" cy="144780"/>
          </a:xfrm>
          <a:prstGeom prst="rect">
            <a:avLst/>
          </a:prstGeom>
          <a:noFill/>
          <a:ln/>
        </p:spPr>
        <p:txBody>
          <a:bodyPr wrap="square" lIns="30480" tIns="30480" rIns="30480" bIns="30480" rtlCol="0" anchor="t"/>
          <a:lstStyle/>
          <a:p>
            <a:pPr marL="0" indent="0" algn="l">
              <a:lnSpc>
                <a:spcPts val="65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0.86</a:t>
            </a:r>
            <a:endParaRPr lang="en-US" sz="650" dirty="0"/>
          </a:p>
        </p:txBody>
      </p:sp>
      <p:sp>
        <p:nvSpPr>
          <p:cNvPr id="9" name="Text 6"/>
          <p:cNvSpPr/>
          <p:nvPr/>
        </p:nvSpPr>
        <p:spPr>
          <a:xfrm>
            <a:off x="5942334" y="6184940"/>
            <a:ext cx="212050" cy="144780"/>
          </a:xfrm>
          <a:prstGeom prst="rect">
            <a:avLst/>
          </a:prstGeom>
          <a:noFill/>
          <a:ln/>
        </p:spPr>
        <p:txBody>
          <a:bodyPr wrap="square" lIns="30480" tIns="30480" rIns="30480" bIns="30480" rtlCol="0" anchor="t"/>
          <a:lstStyle/>
          <a:p>
            <a:pPr marL="0" indent="0" algn="l">
              <a:lnSpc>
                <a:spcPts val="65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0.85</a:t>
            </a:r>
            <a:endParaRPr lang="en-US" sz="650" dirty="0"/>
          </a:p>
        </p:txBody>
      </p:sp>
      <p:sp>
        <p:nvSpPr>
          <p:cNvPr id="10" name="Text 7"/>
          <p:cNvSpPr/>
          <p:nvPr/>
        </p:nvSpPr>
        <p:spPr>
          <a:xfrm>
            <a:off x="7554754" y="1878806"/>
            <a:ext cx="2742128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Proposed Model Metrics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7554754" y="2335411"/>
            <a:ext cx="6328767" cy="559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Key drivers: </a:t>
            </a:r>
            <a:r>
              <a:rPr lang="en-US" sz="14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debt-to-equity ratio</a:t>
            </a:r>
            <a:r>
              <a:rPr lang="en-US" sz="14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and </a:t>
            </a:r>
            <a:r>
              <a:rPr lang="en-US" sz="14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operating cash flow</a:t>
            </a:r>
            <a:r>
              <a:rPr lang="en-US" sz="14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. Accuracy improvement of </a:t>
            </a:r>
            <a:r>
              <a:rPr lang="en-US" sz="14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+9.2%</a:t>
            </a:r>
            <a:r>
              <a:rPr lang="en-US" sz="14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over FSVM baseline.</a:t>
            </a:r>
            <a:endParaRPr lang="en-US" sz="1450" dirty="0"/>
          </a:p>
        </p:txBody>
      </p:sp>
      <p:sp>
        <p:nvSpPr>
          <p:cNvPr id="12" name="Shape 9"/>
          <p:cNvSpPr/>
          <p:nvPr/>
        </p:nvSpPr>
        <p:spPr>
          <a:xfrm>
            <a:off x="754499" y="5801320"/>
            <a:ext cx="3160752" cy="1020366"/>
          </a:xfrm>
          <a:prstGeom prst="roundRect">
            <a:avLst>
              <a:gd name="adj" fmla="val 10754"/>
            </a:avLst>
          </a:prstGeom>
          <a:solidFill>
            <a:srgbClr val="080E26"/>
          </a:solidFill>
          <a:ln w="2286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731639" y="5801320"/>
            <a:ext cx="91440" cy="1020366"/>
          </a:xfrm>
          <a:prstGeom prst="roundRect">
            <a:avLst>
              <a:gd name="adj" fmla="val 87347"/>
            </a:avLst>
          </a:prstGeom>
          <a:solidFill>
            <a:srgbClr val="8C98C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36082" y="6014323"/>
            <a:ext cx="2377083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Accuracy: 0.941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4074676" y="5801320"/>
            <a:ext cx="3160752" cy="1020366"/>
          </a:xfrm>
          <a:prstGeom prst="roundRect">
            <a:avLst>
              <a:gd name="adj" fmla="val 10754"/>
            </a:avLst>
          </a:prstGeom>
          <a:solidFill>
            <a:srgbClr val="080E26"/>
          </a:solidFill>
          <a:ln w="2286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4051816" y="5801320"/>
            <a:ext cx="91440" cy="1020366"/>
          </a:xfrm>
          <a:prstGeom prst="roundRect">
            <a:avLst>
              <a:gd name="adj" fmla="val 87347"/>
            </a:avLst>
          </a:prstGeom>
          <a:solidFill>
            <a:srgbClr val="8C98C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4356259" y="6014323"/>
            <a:ext cx="2377083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Recall: 0.911</a:t>
            </a:r>
            <a:endParaRPr lang="en-US" sz="1850" dirty="0"/>
          </a:p>
        </p:txBody>
      </p:sp>
      <p:sp>
        <p:nvSpPr>
          <p:cNvPr id="18" name="Shape 15"/>
          <p:cNvSpPr/>
          <p:nvPr/>
        </p:nvSpPr>
        <p:spPr>
          <a:xfrm>
            <a:off x="7394853" y="5801320"/>
            <a:ext cx="3160752" cy="1020366"/>
          </a:xfrm>
          <a:prstGeom prst="roundRect">
            <a:avLst>
              <a:gd name="adj" fmla="val 10754"/>
            </a:avLst>
          </a:prstGeom>
          <a:solidFill>
            <a:srgbClr val="080E26"/>
          </a:solidFill>
          <a:ln w="2286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>
            <a:off x="7371993" y="5801320"/>
            <a:ext cx="91440" cy="1020366"/>
          </a:xfrm>
          <a:prstGeom prst="roundRect">
            <a:avLst>
              <a:gd name="adj" fmla="val 87347"/>
            </a:avLst>
          </a:prstGeom>
          <a:solidFill>
            <a:srgbClr val="8C98C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7676436" y="6014323"/>
            <a:ext cx="2538770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Early Detection: 0.902</a:t>
            </a:r>
            <a:endParaRPr lang="en-US" sz="1850" dirty="0"/>
          </a:p>
        </p:txBody>
      </p:sp>
      <p:sp>
        <p:nvSpPr>
          <p:cNvPr id="21" name="Shape 18"/>
          <p:cNvSpPr/>
          <p:nvPr/>
        </p:nvSpPr>
        <p:spPr>
          <a:xfrm>
            <a:off x="10715030" y="5801320"/>
            <a:ext cx="3160871" cy="1020366"/>
          </a:xfrm>
          <a:prstGeom prst="roundRect">
            <a:avLst>
              <a:gd name="adj" fmla="val 10754"/>
            </a:avLst>
          </a:prstGeom>
          <a:solidFill>
            <a:srgbClr val="080E26"/>
          </a:solidFill>
          <a:ln w="2286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10692170" y="5801320"/>
            <a:ext cx="91440" cy="1020366"/>
          </a:xfrm>
          <a:prstGeom prst="roundRect">
            <a:avLst>
              <a:gd name="adj" fmla="val 87347"/>
            </a:avLst>
          </a:prstGeom>
          <a:solidFill>
            <a:srgbClr val="8C98C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10996613" y="6014323"/>
            <a:ext cx="266628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Financial Resilience: 0.914</a:t>
            </a:r>
            <a:endParaRPr lang="en-US" sz="1850" dirty="0"/>
          </a:p>
        </p:txBody>
      </p:sp>
      <p:sp>
        <p:nvSpPr>
          <p:cNvPr id="24" name="Shape 21"/>
          <p:cNvSpPr/>
          <p:nvPr/>
        </p:nvSpPr>
        <p:spPr>
          <a:xfrm>
            <a:off x="754499" y="6981111"/>
            <a:ext cx="3160752" cy="723186"/>
          </a:xfrm>
          <a:prstGeom prst="roundRect">
            <a:avLst>
              <a:gd name="adj" fmla="val 15173"/>
            </a:avLst>
          </a:prstGeom>
          <a:solidFill>
            <a:srgbClr val="080E26"/>
          </a:solidFill>
          <a:ln w="2286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2"/>
          <p:cNvSpPr/>
          <p:nvPr/>
        </p:nvSpPr>
        <p:spPr>
          <a:xfrm>
            <a:off x="731639" y="6981111"/>
            <a:ext cx="91440" cy="723186"/>
          </a:xfrm>
          <a:prstGeom prst="roundRect">
            <a:avLst>
              <a:gd name="adj" fmla="val 87347"/>
            </a:avLst>
          </a:prstGeom>
          <a:solidFill>
            <a:srgbClr val="8C98C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1036082" y="7194113"/>
            <a:ext cx="2377083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AUC-ROC: 0.945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</TotalTime>
  <Words>1238</Words>
  <Application>Microsoft Office PowerPoint</Application>
  <PresentationFormat>Custom</PresentationFormat>
  <Paragraphs>263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Fraunces Medium</vt:lpstr>
      <vt:lpstr>Arial</vt:lpstr>
      <vt:lpstr>Epilogue</vt:lpstr>
      <vt:lpstr>-apple-system, BlinkMacSystemFont, Segoe UI, Roboto, Helvetica Neue, Arial, sans-serif Medium</vt:lpstr>
      <vt:lpstr>Fraunces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Anand Kumar</cp:lastModifiedBy>
  <cp:revision>3</cp:revision>
  <dcterms:created xsi:type="dcterms:W3CDTF">2026-04-07T21:54:26Z</dcterms:created>
  <dcterms:modified xsi:type="dcterms:W3CDTF">2026-04-08T02:51:46Z</dcterms:modified>
</cp:coreProperties>
</file>